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68E8C-6EB2-46D8-9E0E-D096DF31C681}" v="1147" dt="2022-08-20T14:29:17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6D3B801-831E-4FEE-9718-39CF1C41D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3D7641-96D1-4CEB-896B-CE7163D7DA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ADFF-9623-4FCE-BC20-6B0DFE2892F2}" type="datetime1">
              <a:rPr lang="nl-NL" smtClean="0"/>
              <a:t>5-9-2022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3018D6-3E4E-4A98-A536-CC0FE47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46B820-AA42-4002-A578-6931B2CD3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CF427-4F1B-4E25-A189-1845BC67A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52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5585-1046-4C22-8A84-4E038A01272A}" type="datetime1">
              <a:rPr lang="nl-NL" smtClean="0"/>
              <a:pPr/>
              <a:t>5-9-2022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5A40-74B4-4CB3-A494-305CF277DF81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463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53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Afbeelding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hthoek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Vrije v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Vrije v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hthoek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Vrije v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Vrije v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Vrije v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Vrije v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Vrije v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Vrije v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Vrije v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Vrije v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Vrije v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Vrije v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Vrije v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Vrije v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Vrije v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Vrije v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Vrije v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Vrije v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Vrije v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Vrije v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Vrije v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Vrije v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Vrije v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Vrije v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Vrije v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Vrije v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hthoek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Vrije v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Vrije v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Vrije v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Vrije v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Vrije v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Vrije v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Vrije v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Vrije v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Vrije v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Vrije v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Vrije v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hthoek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Vrije v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Vrije v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Vrije v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Vrije v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Vrije v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Vrije v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Vrije v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Vrije v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Vrije v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Vrije v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Vrije v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Vrije v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Vrije v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A508DBC3-2C6A-4EC3-96C3-16A8AB284174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60C0B-BE07-4B41-93B5-A960884B665C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A6D3B0-0D03-4493-B6DC-150A9065A7AC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B19BD-BA06-47F6-9720-864AB598CAE9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0" name="Tekstvak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5A3C9-6FFE-41F5-BC1F-E4EA64EA749F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0C6DC-D36E-4EB4-8976-ECCCEFCF7C35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om met 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0" name="Tijdelijke aanduiding voor afbeelding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nl-NL" noProof="0"/>
              <a:t>Klik op pictogram om afbeelding toe te voegen</a:t>
            </a:r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3" name="Tijdelijke aanduiding voor afbeelding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nl-NL" noProof="0"/>
              <a:t>Klik op pictogram om afbeelding toe te voegen</a:t>
            </a:r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6" name="Tijdelijke aanduiding voor afbeelding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nl-NL" noProof="0"/>
              <a:t>Klik op pictogram om afbeelding toe te voegen</a:t>
            </a:r>
          </a:p>
        </p:txBody>
      </p:sp>
      <p:sp>
        <p:nvSpPr>
          <p:cNvPr id="27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7D1C9-8D3B-49BF-B2CB-189E70CEC9C6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C5F3F-8229-4553-AB3B-917708EF409F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EA495-2919-4FB8-B590-B9E4F60CCCB9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1C181-73F0-4209-B224-050D3744D18E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E009BE-6555-4ED0-A712-7C2F165833B8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66659-D647-49EA-BFB2-887D031782BB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9359A5-9960-4649-900B-C9A07C5E31F9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6DE89-8E6F-487A-9379-0B61B0A8E24A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FDB86-C644-4EA0-9D7B-EADA6DDA44B9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7617A-9457-4ED5-8F8E-B45A1D285691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200663-86E5-433E-B2CD-A771E60C5CDA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e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hthoek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Vrije v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Vrije v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Vrije v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Vrije v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Vrije v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Vrije v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Vrije v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Vrije v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Vrije v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Vrije v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jn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Vrije v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Vrije v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Vrije v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Vrije v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hthoek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Vrije v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Vrije v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Vrije v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Vrije v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Vrije v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Vrije v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Vrije v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Vrije v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Vrije v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Vrije v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e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Vrije v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Vrije v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Vrije v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Vrije v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Vrije v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Vrije v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Vrije v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Vrije v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Vrije v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hthoek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B77247-DEC5-4658-B323-A728BF2E4564}" type="datetime1">
              <a:rPr lang="nl-NL" noProof="0" smtClean="0"/>
              <a:t>5-9-2022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9B89C83-30D8-BBE6-BC41-14447206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41" y="1636866"/>
            <a:ext cx="6698062" cy="4997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nl-NL" dirty="0"/>
              <a:t>Hersen aandoeningen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71B2A-C1F9-C0A6-58A7-3BFD96B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4634"/>
            <a:ext cx="9905998" cy="1478570"/>
          </a:xfrm>
        </p:spPr>
        <p:txBody>
          <a:bodyPr/>
          <a:lstStyle/>
          <a:p>
            <a:r>
              <a:rPr lang="nl-NL" dirty="0" err="1"/>
              <a:t>Sab</a:t>
            </a:r>
            <a:r>
              <a:rPr lang="nl-NL" dirty="0"/>
              <a:t> </a:t>
            </a:r>
            <a:r>
              <a:rPr lang="nl-NL" sz="2000" dirty="0"/>
              <a:t>(</a:t>
            </a:r>
            <a:r>
              <a:rPr lang="nl-NL" sz="2000" dirty="0" err="1"/>
              <a:t>subarachnoidale</a:t>
            </a:r>
            <a:r>
              <a:rPr lang="nl-NL" sz="2000" dirty="0"/>
              <a:t> bloeding)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359E2A-0D9B-1362-1E71-6C36AD02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23864"/>
            <a:ext cx="5525718" cy="48615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 een SAB is een slagaderlijke bloeding in het hoofd, tussen de hersenvliezen. Deze bloeding ontstaat door :</a:t>
            </a:r>
          </a:p>
          <a:p>
            <a:r>
              <a:rPr lang="nl-NL" dirty="0"/>
              <a:t>het barsten van een aneurysma (voelen </a:t>
            </a:r>
            <a:r>
              <a:rPr lang="nl-NL" dirty="0" err="1"/>
              <a:t>knapje</a:t>
            </a:r>
            <a:r>
              <a:rPr lang="nl-NL" dirty="0"/>
              <a:t> in hoofd)</a:t>
            </a:r>
          </a:p>
          <a:p>
            <a:r>
              <a:rPr lang="nl-NL" dirty="0"/>
              <a:t>Verscheuren van bloedvat bij trauma</a:t>
            </a:r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- acute hoofdpijn</a:t>
            </a:r>
          </a:p>
          <a:p>
            <a:r>
              <a:rPr lang="nl-NL" dirty="0"/>
              <a:t>- misselijkheid/braken</a:t>
            </a:r>
          </a:p>
          <a:p>
            <a:r>
              <a:rPr lang="nl-NL" dirty="0"/>
              <a:t>- bewustzijnsdaling/bewusteloosheid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E6503E-5405-06C5-4BEF-4EEE30DA5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85" y="379890"/>
            <a:ext cx="4444222" cy="30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2CCB71C-D150-E712-D99B-414D88FB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endParaRPr lang="nl-NL"/>
          </a:p>
        </p:txBody>
      </p:sp>
      <p:pic>
        <p:nvPicPr>
          <p:cNvPr id="5" name="Picture 4" descr="Scan van de menselijke hersenen in een neurologische kliniek">
            <a:extLst>
              <a:ext uri="{FF2B5EF4-FFF2-40B4-BE49-F238E27FC236}">
                <a16:creationId xmlns:a16="http://schemas.microsoft.com/office/drawing/2014/main" id="{6236E086-99B1-B9FC-F2F8-2C7FF00BB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68" r="338" b="4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F8F716-9AC0-92A6-B1EF-EBE555EC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2800" dirty="0"/>
              <a:t>diagnostiek/behandeling: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-CT scan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- lumbaalpunctie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- </a:t>
            </a:r>
            <a:r>
              <a:rPr lang="nl-NL" sz="2000" dirty="0" err="1"/>
              <a:t>coilen</a:t>
            </a:r>
            <a:r>
              <a:rPr lang="nl-NL" sz="2000" dirty="0"/>
              <a:t> bloedvat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- trepanatie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* slecht verloop ( blijvende neurologische schade)door schade aan hersenweefsel door bloeding en complicaties zoals recidiefbloedingen en cerebrale ischemie</a:t>
            </a:r>
          </a:p>
        </p:txBody>
      </p:sp>
    </p:spTree>
    <p:extLst>
      <p:ext uri="{BB962C8B-B14F-4D97-AF65-F5344CB8AC3E}">
        <p14:creationId xmlns:p14="http://schemas.microsoft.com/office/powerpoint/2010/main" val="179297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6A74CA2-1F28-B614-D503-A39C09BA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8" y="84221"/>
            <a:ext cx="5894387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FAST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D151C8-54E5-F6CE-B7F9-481AEA39F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5894388" cy="354171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De FAST test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: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</a:t>
            </a:r>
            <a:r>
              <a:rPr lang="en-US" dirty="0"/>
              <a:t>  face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 hangende </a:t>
            </a:r>
            <a:r>
              <a:rPr lang="en-US" dirty="0" err="1"/>
              <a:t>mondhoek</a:t>
            </a:r>
            <a:r>
              <a:rPr lang="en-US" dirty="0"/>
              <a:t>, a-</a:t>
            </a:r>
            <a:r>
              <a:rPr lang="en-US" dirty="0" err="1"/>
              <a:t>symetrisch</a:t>
            </a:r>
            <a:r>
              <a:rPr lang="en-US" dirty="0"/>
              <a:t> </a:t>
            </a:r>
            <a:r>
              <a:rPr lang="en-US" dirty="0" err="1"/>
              <a:t>gezicht</a:t>
            </a:r>
            <a:r>
              <a:rPr lang="en-US" dirty="0"/>
              <a:t>, </a:t>
            </a:r>
            <a:r>
              <a:rPr lang="en-US" dirty="0" err="1"/>
              <a:t>tanden</a:t>
            </a:r>
            <a:r>
              <a:rPr lang="en-US" dirty="0"/>
              <a:t> laten </a:t>
            </a:r>
            <a:r>
              <a:rPr lang="en-US" dirty="0" err="1"/>
              <a:t>zien</a:t>
            </a:r>
            <a:r>
              <a:rPr lang="en-US" dirty="0"/>
              <a:t>/</a:t>
            </a:r>
            <a:r>
              <a:rPr lang="en-US" dirty="0" err="1"/>
              <a:t>blazen</a:t>
            </a: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dirty="0"/>
              <a:t>  arm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gestrekte</a:t>
            </a:r>
            <a:r>
              <a:rPr lang="en-US" dirty="0"/>
              <a:t> arm/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heffen</a:t>
            </a:r>
            <a:r>
              <a:rPr lang="en-US" dirty="0"/>
              <a:t> arm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S</a:t>
            </a:r>
            <a:r>
              <a:rPr lang="en-US" dirty="0"/>
              <a:t>  </a:t>
            </a:r>
            <a:r>
              <a:rPr lang="en-US" dirty="0" err="1"/>
              <a:t>spraak</a:t>
            </a:r>
            <a:endParaRPr lang="en-US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Onverstaanbaar</a:t>
            </a:r>
            <a:r>
              <a:rPr lang="en-US" dirty="0"/>
              <a:t>, </a:t>
            </a:r>
            <a:r>
              <a:rPr lang="en-US" dirty="0" err="1"/>
              <a:t>afasie</a:t>
            </a:r>
            <a:r>
              <a:rPr lang="en-US" dirty="0"/>
              <a:t>, </a:t>
            </a:r>
            <a:r>
              <a:rPr lang="en-US" dirty="0" err="1"/>
              <a:t>woordvindstoornis</a:t>
            </a:r>
            <a:r>
              <a:rPr lang="en-US" dirty="0"/>
              <a:t> ,</a:t>
            </a:r>
            <a:r>
              <a:rPr lang="en-US" dirty="0" err="1"/>
              <a:t>spraakapraxie</a:t>
            </a: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T</a:t>
            </a:r>
            <a:r>
              <a:rPr lang="en-US" dirty="0"/>
              <a:t>  </a:t>
            </a:r>
            <a:r>
              <a:rPr lang="en-US" dirty="0" err="1"/>
              <a:t>tijd</a:t>
            </a:r>
            <a:endParaRPr lang="en-US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023F2D2-0BB4-418B-CA63-B05CE9B943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34" b="2"/>
          <a:stretch/>
        </p:blipFill>
        <p:spPr>
          <a:xfrm>
            <a:off x="8089552" y="2288227"/>
            <a:ext cx="3104101" cy="4386571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955E37E-547A-4E77-97EC-820197A2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377" y="269875"/>
            <a:ext cx="3600450" cy="12668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387335-4D2E-7B63-C8E1-2EAC9B936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87" y="705095"/>
            <a:ext cx="4333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51B104-9B78-4A2B-B970-FA8ABE1C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9" name="Rectangle 68">
              <a:extLst>
                <a:ext uri="{FF2B5EF4-FFF2-40B4-BE49-F238E27FC236}">
                  <a16:creationId xmlns:a16="http://schemas.microsoft.com/office/drawing/2014/main" id="{3A130E84-D02F-40FB-9BEB-520239271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5E142BFD-7D75-4518-BBDF-27C00AB4B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8CA85FF-86A9-314C-D9D1-66F49D3D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112" y="1122363"/>
            <a:ext cx="40528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Trauma capitis</a:t>
            </a:r>
            <a:br>
              <a:rPr lang="en-US" sz="4800"/>
            </a:br>
            <a:endParaRPr lang="en-US" sz="480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D890BB-EEDE-EF8C-7027-08F2732E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3200" cap="all" dirty="0">
                <a:solidFill>
                  <a:schemeClr val="tx2"/>
                </a:solidFill>
              </a:rPr>
              <a:t>Commotio cerebri </a:t>
            </a:r>
          </a:p>
          <a:p>
            <a:r>
              <a:rPr lang="en-US" cap="all" dirty="0" err="1">
                <a:solidFill>
                  <a:schemeClr val="tx2"/>
                </a:solidFill>
              </a:rPr>
              <a:t>Lichtste</a:t>
            </a:r>
            <a:r>
              <a:rPr lang="en-US" cap="all" dirty="0">
                <a:solidFill>
                  <a:schemeClr val="tx2"/>
                </a:solidFill>
              </a:rPr>
              <a:t> </a:t>
            </a:r>
            <a:r>
              <a:rPr lang="en-US" cap="all" dirty="0" err="1">
                <a:solidFill>
                  <a:schemeClr val="tx2"/>
                </a:solidFill>
              </a:rPr>
              <a:t>vorm</a:t>
            </a:r>
            <a:r>
              <a:rPr lang="en-US" cap="all" dirty="0">
                <a:solidFill>
                  <a:schemeClr val="tx2"/>
                </a:solidFill>
              </a:rPr>
              <a:t> </a:t>
            </a:r>
            <a:r>
              <a:rPr lang="en-US" cap="all" dirty="0" err="1">
                <a:solidFill>
                  <a:schemeClr val="tx2"/>
                </a:solidFill>
              </a:rPr>
              <a:t>hersenletsel</a:t>
            </a:r>
            <a:endParaRPr lang="en-US" cap="all" dirty="0">
              <a:solidFill>
                <a:schemeClr val="tx2"/>
              </a:solidFill>
            </a:endParaRPr>
          </a:p>
          <a:p>
            <a:r>
              <a:rPr lang="en-US" cap="all" dirty="0" err="1">
                <a:solidFill>
                  <a:schemeClr val="tx2"/>
                </a:solidFill>
              </a:rPr>
              <a:t>Kort</a:t>
            </a:r>
            <a:r>
              <a:rPr lang="en-US" cap="all" dirty="0">
                <a:solidFill>
                  <a:schemeClr val="tx2"/>
                </a:solidFill>
              </a:rPr>
              <a:t> </a:t>
            </a:r>
            <a:r>
              <a:rPr lang="en-US" cap="all" dirty="0" err="1">
                <a:solidFill>
                  <a:schemeClr val="tx2"/>
                </a:solidFill>
              </a:rPr>
              <a:t>bewustzijnsverlies</a:t>
            </a:r>
            <a:endParaRPr lang="en-US" cap="all" dirty="0">
              <a:solidFill>
                <a:schemeClr val="tx2"/>
              </a:solidFill>
            </a:endParaRPr>
          </a:p>
          <a:p>
            <a:r>
              <a:rPr lang="en-US" cap="all" dirty="0">
                <a:solidFill>
                  <a:schemeClr val="tx2"/>
                </a:solidFill>
              </a:rPr>
              <a:t>Retrograde </a:t>
            </a:r>
            <a:r>
              <a:rPr lang="en-US" cap="all" dirty="0" err="1">
                <a:solidFill>
                  <a:schemeClr val="tx2"/>
                </a:solidFill>
              </a:rPr>
              <a:t>amnesie</a:t>
            </a:r>
            <a:endParaRPr lang="en-US" cap="all" dirty="0">
              <a:solidFill>
                <a:schemeClr val="tx2"/>
              </a:solidFill>
            </a:endParaRPr>
          </a:p>
          <a:p>
            <a:endParaRPr lang="en-US" cap="all" dirty="0">
              <a:solidFill>
                <a:schemeClr val="tx2"/>
              </a:solidFill>
            </a:endParaRPr>
          </a:p>
        </p:txBody>
      </p:sp>
      <p:pic>
        <p:nvPicPr>
          <p:cNvPr id="6" name="Picture 5" descr="Vista microscopica di cellule">
            <a:extLst>
              <a:ext uri="{FF2B5EF4-FFF2-40B4-BE49-F238E27FC236}">
                <a16:creationId xmlns:a16="http://schemas.microsoft.com/office/drawing/2014/main" id="{E28AC77B-3435-27DE-70FA-5C6912459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61" r="14451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4116A08-770E-4DC3-AAB6-E3E8E6CE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6ADECFB2-F615-49A9-A242-A3D04CA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8E1F3AC6-5FF1-401B-91E4-180D1D356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72BC7A9D-387B-4877-B8E6-E8ABA6B26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id="{9114560A-27D6-469D-992E-33A55B40B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BF136EF-7DC2-47D2-974C-70044B5E9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B03084D-F566-41C4-BE37-870FB5A0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49DC21B-8236-4901-9ADD-E3167ABDE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304F4FEB-8B5B-45BA-988C-5FBF41059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E88E24C8-3D76-4C2F-84D1-BC3C2AACA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1C91468-4F8A-42F1-9505-02D92417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C22581B1-C426-4189-85D6-C499D698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29DFD4C4-0517-4A6B-B423-E55582618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7ACD84D3-D09D-4C94-99D5-51713A1D6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37C2AEAB-1CC9-4A9A-8303-E1E0C1216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20ABD348-58FE-4371-AE12-C66FF8CA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408E0FAA-F0C5-4CB1-95FE-D3D96830F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F83C789F-2881-4822-A724-56772095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B039120-5C84-4A03-9ADD-32EA6E5D4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440E956F-26EB-40C6-B500-1A4BB4ABF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D2449A75-05DC-4791-90F1-335CC6732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2A0F57CD-8F34-4F1D-BFF3-12935225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DB0DDCCE-FA18-4790-8F10-67FC66172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750A8178-D049-42D4-BA77-A262FE55F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B33B9383-8846-404B-85BE-E43F0773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79468103-A660-495B-BFDF-8E7D98A0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06F4CC44-94E1-47AF-893C-19C4A4AB4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E87F601E-2166-4FAE-AF96-2A1B17E46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DCDE2745-7AA5-416B-AC78-93C6EAE5D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33">
              <a:extLst>
                <a:ext uri="{FF2B5EF4-FFF2-40B4-BE49-F238E27FC236}">
                  <a16:creationId xmlns:a16="http://schemas.microsoft.com/office/drawing/2014/main" id="{7D5F7E44-496F-4025-AFD8-7EEC67AC1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FA8ED221-FD77-4CD0-A9B9-3F97E40DC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94922F75-95BC-435D-B4BB-BCE65BAC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CFB94884-EF28-419D-9147-20B2C9B1A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94C72871-F5AC-46D1-97EF-94E4070A7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03ED1B15-6247-43B3-BEAE-DB699DE29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FA3EA466-B483-4B4A-9FCB-9FFA8E538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CCE5E17C-696E-46EB-B70D-586274216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AB6022EC-6D09-4098-9A97-5A911C08C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7E18073E-1315-4400-ABD9-C34AEAFBF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id="{5510509E-411D-4F1B-BDC6-3E5666896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4">
              <a:extLst>
                <a:ext uri="{FF2B5EF4-FFF2-40B4-BE49-F238E27FC236}">
                  <a16:creationId xmlns:a16="http://schemas.microsoft.com/office/drawing/2014/main" id="{46F1A7E1-EC01-4288-87AE-C3B6434B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Rectangle 45">
              <a:extLst>
                <a:ext uri="{FF2B5EF4-FFF2-40B4-BE49-F238E27FC236}">
                  <a16:creationId xmlns:a16="http://schemas.microsoft.com/office/drawing/2014/main" id="{F7BBA432-5463-415B-BA54-3AA2B92D2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66E19F01-137B-4A95-9313-CE6F77806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38C0AACC-51F2-424F-9988-F3B621941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7364A775-01A6-4012-88CF-58FDDBE4C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C8C770C5-535A-4F1B-81CA-FD6F32C09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55F9C3EF-BEB8-4836-8DE0-319E54496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0976D9A1-85FC-406B-8AEA-AE3C056A4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68BC6126-2A3A-4F1D-A565-BEF62066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D8C7B98D-F83E-485D-B01D-270242E8F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93D5E722-D236-478A-A13F-8FA4141D9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ABE1456F-F283-4BD5-A1B9-EF2423B68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E4D1AC66-8164-4BBC-89D5-69FE7A4FC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845A8868-488C-447D-979F-7E01B82AC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8">
              <a:extLst>
                <a:ext uri="{FF2B5EF4-FFF2-40B4-BE49-F238E27FC236}">
                  <a16:creationId xmlns:a16="http://schemas.microsoft.com/office/drawing/2014/main" id="{948639B9-9B88-432B-914E-6B70BAEB1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7EB1C59-16D1-4C5E-9775-50CB40E02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9" name="Freeform 32">
              <a:extLst>
                <a:ext uri="{FF2B5EF4-FFF2-40B4-BE49-F238E27FC236}">
                  <a16:creationId xmlns:a16="http://schemas.microsoft.com/office/drawing/2014/main" id="{08680D14-7FE7-4522-B5EE-76447F833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3">
              <a:extLst>
                <a:ext uri="{FF2B5EF4-FFF2-40B4-BE49-F238E27FC236}">
                  <a16:creationId xmlns:a16="http://schemas.microsoft.com/office/drawing/2014/main" id="{D82C01B5-EC9C-4883-B130-115321E8B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4">
              <a:extLst>
                <a:ext uri="{FF2B5EF4-FFF2-40B4-BE49-F238E27FC236}">
                  <a16:creationId xmlns:a16="http://schemas.microsoft.com/office/drawing/2014/main" id="{DBBE5E83-362F-4EA7-A96D-0BC830A2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5">
              <a:extLst>
                <a:ext uri="{FF2B5EF4-FFF2-40B4-BE49-F238E27FC236}">
                  <a16:creationId xmlns:a16="http://schemas.microsoft.com/office/drawing/2014/main" id="{3971FE03-8B37-43AF-8842-8D4411C3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6">
              <a:extLst>
                <a:ext uri="{FF2B5EF4-FFF2-40B4-BE49-F238E27FC236}">
                  <a16:creationId xmlns:a16="http://schemas.microsoft.com/office/drawing/2014/main" id="{8E4E3D41-4CF7-4D15-854A-C4330D390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7">
              <a:extLst>
                <a:ext uri="{FF2B5EF4-FFF2-40B4-BE49-F238E27FC236}">
                  <a16:creationId xmlns:a16="http://schemas.microsoft.com/office/drawing/2014/main" id="{78B649D7-3C5D-462D-B06A-D065135F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8">
              <a:extLst>
                <a:ext uri="{FF2B5EF4-FFF2-40B4-BE49-F238E27FC236}">
                  <a16:creationId xmlns:a16="http://schemas.microsoft.com/office/drawing/2014/main" id="{7A3DDEF1-D28A-48D9-8E48-B2003DF2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9">
              <a:extLst>
                <a:ext uri="{FF2B5EF4-FFF2-40B4-BE49-F238E27FC236}">
                  <a16:creationId xmlns:a16="http://schemas.microsoft.com/office/drawing/2014/main" id="{4A56A02B-D000-45AB-B7DB-E47CA8E77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0">
              <a:extLst>
                <a:ext uri="{FF2B5EF4-FFF2-40B4-BE49-F238E27FC236}">
                  <a16:creationId xmlns:a16="http://schemas.microsoft.com/office/drawing/2014/main" id="{343CE08B-7325-4244-99EA-5E58C982D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Rectangle 41">
              <a:extLst>
                <a:ext uri="{FF2B5EF4-FFF2-40B4-BE49-F238E27FC236}">
                  <a16:creationId xmlns:a16="http://schemas.microsoft.com/office/drawing/2014/main" id="{7F08E29E-A67F-410A-A810-7000201BF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5836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A8D3848-8672-B8DA-3181-AE35E0FF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hersenkneuzing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65088D79-1F0B-C229-1E58-2615B419D9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1550" b="-1"/>
          <a:stretch/>
        </p:blipFill>
        <p:spPr>
          <a:xfrm>
            <a:off x="1141411" y="2249487"/>
            <a:ext cx="3494597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CD3C22-8226-E629-F6A5-4903D0EF4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Langer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dieper</a:t>
            </a:r>
            <a:r>
              <a:rPr lang="en-US" dirty="0"/>
              <a:t> </a:t>
            </a:r>
            <a:r>
              <a:rPr lang="en-US" dirty="0" err="1"/>
              <a:t>bewustzijnsverlies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Neurologische</a:t>
            </a:r>
            <a:r>
              <a:rPr lang="en-US" dirty="0"/>
              <a:t> </a:t>
            </a:r>
            <a:r>
              <a:rPr lang="en-US" dirty="0" err="1"/>
              <a:t>stoornissen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neurologische</a:t>
            </a:r>
            <a:r>
              <a:rPr lang="en-US" dirty="0"/>
              <a:t>  </a:t>
            </a:r>
            <a:r>
              <a:rPr lang="en-US" dirty="0" err="1"/>
              <a:t>restverschijnselen</a:t>
            </a:r>
            <a:r>
              <a:rPr lang="en-US" dirty="0"/>
              <a:t>/</a:t>
            </a:r>
            <a:r>
              <a:rPr lang="en-US" dirty="0" err="1"/>
              <a:t>invaliditeit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Coup </a:t>
            </a:r>
            <a:r>
              <a:rPr lang="en-US" sz="2800" dirty="0" err="1"/>
              <a:t>contre</a:t>
            </a:r>
            <a:r>
              <a:rPr lang="en-US" sz="2800" dirty="0"/>
              <a:t> coup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Letsel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kant</a:t>
            </a:r>
            <a:r>
              <a:rPr lang="en-US" dirty="0"/>
              <a:t> </a:t>
            </a:r>
            <a:r>
              <a:rPr lang="en-US" dirty="0" err="1"/>
              <a:t>hersenen</a:t>
            </a:r>
            <a:r>
              <a:rPr lang="en-US" dirty="0"/>
              <a:t> dan de </a:t>
            </a:r>
            <a:r>
              <a:rPr lang="en-US" dirty="0" err="1"/>
              <a:t>inpact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2709B-7ADE-4654-9D02-CF31C5A6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44" y="527494"/>
            <a:ext cx="5934508" cy="669261"/>
          </a:xfrm>
        </p:spPr>
        <p:txBody>
          <a:bodyPr/>
          <a:lstStyle/>
          <a:p>
            <a:r>
              <a:rPr lang="nl-NL" dirty="0"/>
              <a:t>schedelbasisfractuur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DD5081-25ED-75A1-39EE-93A513AF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67" y="2362245"/>
            <a:ext cx="10029825" cy="4352925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0F02D4-AD0C-D31D-2CD3-0F19F72F1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558" y="1531359"/>
            <a:ext cx="5934511" cy="3541714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Fractuur van de schedelbasis, dit is de bodem van de schedelholte die de hersenen scheidt van de aangezichts- en nekstructuren. </a:t>
            </a:r>
          </a:p>
          <a:p>
            <a:r>
              <a:rPr lang="nl-NL" dirty="0">
                <a:solidFill>
                  <a:schemeClr val="bg1"/>
                </a:solidFill>
              </a:rPr>
              <a:t>Wordt gevorm door 5 beenderen: </a:t>
            </a:r>
            <a:r>
              <a:rPr lang="nl-NL" dirty="0" err="1">
                <a:solidFill>
                  <a:schemeClr val="bg1"/>
                </a:solidFill>
              </a:rPr>
              <a:t>ethmoidaal</a:t>
            </a:r>
            <a:r>
              <a:rPr lang="nl-NL" dirty="0">
                <a:solidFill>
                  <a:schemeClr val="bg1"/>
                </a:solidFill>
              </a:rPr>
              <a:t>-, frontaal-,</a:t>
            </a:r>
            <a:r>
              <a:rPr lang="nl-NL" dirty="0" err="1">
                <a:solidFill>
                  <a:schemeClr val="bg1"/>
                </a:solidFill>
              </a:rPr>
              <a:t>sfenoidaal</a:t>
            </a:r>
            <a:r>
              <a:rPr lang="nl-NL" dirty="0">
                <a:solidFill>
                  <a:schemeClr val="bg1"/>
                </a:solidFill>
              </a:rPr>
              <a:t>-temporaal-, en </a:t>
            </a:r>
            <a:r>
              <a:rPr lang="nl-NL" dirty="0" err="1">
                <a:solidFill>
                  <a:schemeClr val="bg1"/>
                </a:solidFill>
              </a:rPr>
              <a:t>occipitaal</a:t>
            </a:r>
            <a:r>
              <a:rPr lang="nl-NL" dirty="0">
                <a:solidFill>
                  <a:schemeClr val="bg1"/>
                </a:solidFill>
              </a:rPr>
              <a:t> bot.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</a:rPr>
              <a:t>Raccoon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eyes</a:t>
            </a:r>
            <a:endParaRPr lang="nl-N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</a:rPr>
              <a:t>Loquorlekkage</a:t>
            </a:r>
            <a:r>
              <a:rPr lang="nl-NL" sz="2000" dirty="0">
                <a:solidFill>
                  <a:schemeClr val="bg1"/>
                </a:solidFill>
              </a:rPr>
              <a:t> neus</a:t>
            </a:r>
            <a:r>
              <a:rPr lang="nl-NL" sz="1400" dirty="0">
                <a:solidFill>
                  <a:schemeClr val="bg1"/>
                </a:solidFill>
              </a:rPr>
              <a:t>(halo, </a:t>
            </a:r>
            <a:r>
              <a:rPr lang="nl-NL" sz="1400" dirty="0" err="1">
                <a:solidFill>
                  <a:schemeClr val="bg1"/>
                </a:solidFill>
              </a:rPr>
              <a:t>cave</a:t>
            </a:r>
            <a:r>
              <a:rPr lang="nl-NL" sz="1400" dirty="0">
                <a:solidFill>
                  <a:schemeClr val="bg1"/>
                </a:solidFill>
              </a:rPr>
              <a:t> meningitis, geen neussonde)</a:t>
            </a:r>
            <a:endParaRPr lang="nl-N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Liquorlekkage 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</a:rPr>
              <a:t>Battlesig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521CDA2-1E1A-E903-D1A4-02CF751C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983" y="256784"/>
            <a:ext cx="3810000" cy="38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DEBF1CA-9B6C-3A2B-CA86-A8AEB6C22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83" y="272080"/>
            <a:ext cx="5309753" cy="548755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161B749-FF82-2048-DC55-D0C481B97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717" y="272080"/>
            <a:ext cx="4820021" cy="55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5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09703E7-B933-9FB8-50FE-5DA4BDE4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nl-NL" sz="3300"/>
              <a:t>Fysiologie/anatomie</a:t>
            </a:r>
          </a:p>
        </p:txBody>
      </p:sp>
      <p:pic>
        <p:nvPicPr>
          <p:cNvPr id="5" name="Picture 4" descr="Door computer gegenereerd licht">
            <a:extLst>
              <a:ext uri="{FF2B5EF4-FFF2-40B4-BE49-F238E27FC236}">
                <a16:creationId xmlns:a16="http://schemas.microsoft.com/office/drawing/2014/main" id="{565DAA35-A6A8-C93F-F7CE-67300DBC0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9" r="21506" b="-60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90A07D-8AC5-F6CB-7725-05D4775C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nl-NL" sz="2000" dirty="0"/>
              <a:t>hersenen vormen slechts 2% van lichaamsgewicht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15-20% van de </a:t>
            </a:r>
            <a:r>
              <a:rPr lang="nl-NL" sz="2000" dirty="0" err="1"/>
              <a:t>cardiac</a:t>
            </a:r>
            <a:r>
              <a:rPr lang="nl-NL" sz="2000" dirty="0"/>
              <a:t> output gaat naar de hersenen</a:t>
            </a:r>
          </a:p>
          <a:p>
            <a:pPr>
              <a:lnSpc>
                <a:spcPct val="110000"/>
              </a:lnSpc>
            </a:pPr>
            <a:r>
              <a:rPr lang="nl-NL" sz="2000" dirty="0"/>
              <a:t>glucose wordt gebruikt voor energievoorziening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 (geen insuline nodig, wel zuurstof)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*  het centrale zenuwstelsel wordt aan de buitenkant door 3 vliezen bekleed: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- dura mater ( harde hersenvlies)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- </a:t>
            </a:r>
            <a:r>
              <a:rPr lang="nl-NL" sz="2000" dirty="0" err="1"/>
              <a:t>arachnoidea</a:t>
            </a:r>
            <a:r>
              <a:rPr lang="nl-NL" sz="2000" dirty="0"/>
              <a:t> (spinnenwebvlies)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- </a:t>
            </a:r>
            <a:r>
              <a:rPr lang="nl-NL" sz="2000" dirty="0" err="1"/>
              <a:t>pia</a:t>
            </a:r>
            <a:r>
              <a:rPr lang="nl-NL" sz="2000" dirty="0"/>
              <a:t> mater (zachte hersenvlies met oppervlakkige hersenbloedvaten)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* diep in de hersenen liggen holtes gevuld met hersenvocht(ventrikels)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/>
              <a:t>* liquor (hersenvocht) vult de ventrikels en omgeeft de hersenen en het </a:t>
            </a:r>
            <a:r>
              <a:rPr lang="nl-NL" sz="2000" dirty="0" err="1"/>
              <a:t>ruggemerg</a:t>
            </a:r>
            <a:r>
              <a:rPr lang="nl-NL" sz="2000" dirty="0"/>
              <a:t>, en beschermt tegen schokken</a:t>
            </a:r>
          </a:p>
          <a:p>
            <a:pPr>
              <a:lnSpc>
                <a:spcPct val="110000"/>
              </a:lnSpc>
            </a:pPr>
            <a:endParaRPr lang="nl-NL" sz="2000"/>
          </a:p>
          <a:p>
            <a:pPr>
              <a:lnSpc>
                <a:spcPct val="110000"/>
              </a:lnSpc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416131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3804BD8-0440-691A-E835-EA8068CB8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4" t="10483" r="880" b="8977"/>
          <a:stretch/>
        </p:blipFill>
        <p:spPr>
          <a:xfrm>
            <a:off x="8318377" y="1695635"/>
            <a:ext cx="3471169" cy="21395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FC93F3-BFFC-1C65-4FD8-C6D58F28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Classificatie schedel-hersenletsel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5D4B48-AB37-6FE0-38AB-7DAB67D0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* ernstig schedel-hersenletsel  EMV 3-8</a:t>
            </a:r>
          </a:p>
          <a:p>
            <a:r>
              <a:rPr lang="nl-NL" dirty="0"/>
              <a:t>* middelzwaar schedel-hersenletsel  EMV 9-12</a:t>
            </a:r>
          </a:p>
          <a:p>
            <a:r>
              <a:rPr lang="nl-NL" dirty="0"/>
              <a:t>* licht schedel-hersenletsel   EMV 13-15</a:t>
            </a:r>
          </a:p>
          <a:p>
            <a:r>
              <a:rPr lang="nl-NL" dirty="0"/>
              <a:t>Primaire hersenschade : de mechanische schade aan het hersenenweefsel op het moment van het trauma</a:t>
            </a:r>
          </a:p>
          <a:p>
            <a:r>
              <a:rPr lang="nl-NL" dirty="0"/>
              <a:t>Secundaire hersenschade : schade aan het hersenweefsel dat na het trauma kan optreden door bloedingen, zwelling en ischemische schade</a:t>
            </a:r>
          </a:p>
        </p:txBody>
      </p:sp>
    </p:spTree>
    <p:extLst>
      <p:ext uri="{BB962C8B-B14F-4D97-AF65-F5344CB8AC3E}">
        <p14:creationId xmlns:p14="http://schemas.microsoft.com/office/powerpoint/2010/main" val="370104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535A4-C790-9FAE-900A-3635C86D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CVA </a:t>
            </a:r>
            <a:r>
              <a:rPr lang="nl-NL" sz="1600" dirty="0"/>
              <a:t>(cerebro vasculair accident)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5E5ABC-7A24-45CC-A53A-023EB005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 een CVA kan het gevolg zijn van</a:t>
            </a:r>
          </a:p>
          <a:p>
            <a:r>
              <a:rPr lang="nl-NL" dirty="0"/>
              <a:t>1 een hersenbloeding (15%)</a:t>
            </a:r>
          </a:p>
          <a:p>
            <a:r>
              <a:rPr lang="nl-NL" dirty="0"/>
              <a:t>2 een herseninfarct (85%)</a:t>
            </a:r>
          </a:p>
          <a:p>
            <a:pPr marL="0" indent="0">
              <a:buNone/>
            </a:pPr>
            <a:r>
              <a:rPr lang="nl-NL" dirty="0"/>
              <a:t>Alleen CT scan kan onderscheid vaststellen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4304F3-D199-FC46-7E54-5D486873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01" y="3617"/>
            <a:ext cx="6432381" cy="27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D9A9-3681-55E8-4859-AA456578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hersenbloeding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8B2B09-A0ED-2583-ECE0-7D5F5FC1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Oorzaken:</a:t>
            </a:r>
          </a:p>
          <a:p>
            <a:r>
              <a:rPr lang="nl-NL" dirty="0"/>
              <a:t> hypertensie</a:t>
            </a:r>
          </a:p>
          <a:p>
            <a:r>
              <a:rPr lang="nl-NL" dirty="0"/>
              <a:t> gebruik anticoagulantia</a:t>
            </a:r>
          </a:p>
          <a:p>
            <a:r>
              <a:rPr lang="nl-NL" dirty="0"/>
              <a:t> Stoornissen in de bloedstolling</a:t>
            </a:r>
          </a:p>
          <a:p>
            <a:r>
              <a:rPr lang="nl-NL" dirty="0"/>
              <a:t> hersentumoren</a:t>
            </a:r>
          </a:p>
          <a:p>
            <a:r>
              <a:rPr lang="nl-NL" dirty="0"/>
              <a:t> aneurysma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C05CB1-F6CE-310C-37A7-81B0052A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49" y="229039"/>
            <a:ext cx="6457763" cy="38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1B9C9-3FFE-E7B0-AA26-47DD2ADB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61330-312F-5120-9A3E-8327D99BC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 hoofdpijn</a:t>
            </a:r>
          </a:p>
          <a:p>
            <a:r>
              <a:rPr lang="nl-NL" dirty="0"/>
              <a:t> misselijkheid en braken</a:t>
            </a:r>
          </a:p>
          <a:p>
            <a:r>
              <a:rPr lang="nl-NL" dirty="0"/>
              <a:t> gedaald bewustzijn</a:t>
            </a:r>
          </a:p>
          <a:p>
            <a:r>
              <a:rPr lang="nl-NL" dirty="0"/>
              <a:t> uitval</a:t>
            </a:r>
          </a:p>
          <a:p>
            <a:r>
              <a:rPr lang="nl-NL" dirty="0"/>
              <a:t> inklemming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C76079-E8E5-51EC-E5C4-3829D1C8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85" y="1529666"/>
            <a:ext cx="4484564" cy="47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4115A-4881-6298-C4D6-07A9E793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9AF22F-4A4D-F5DC-2F95-67704A7F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Behandeling:</a:t>
            </a:r>
          </a:p>
          <a:p>
            <a:pPr marL="0" indent="0">
              <a:buNone/>
            </a:pPr>
            <a:r>
              <a:rPr lang="nl-NL" dirty="0"/>
              <a:t>* bloeddruk verlagen tot 150 </a:t>
            </a:r>
            <a:r>
              <a:rPr lang="nl-NL" dirty="0" err="1"/>
              <a:t>mmHg</a:t>
            </a:r>
            <a:r>
              <a:rPr lang="nl-NL" dirty="0"/>
              <a:t> systolisch</a:t>
            </a:r>
          </a:p>
          <a:p>
            <a:pPr marL="0" indent="0">
              <a:buNone/>
            </a:pPr>
            <a:r>
              <a:rPr lang="nl-NL" dirty="0"/>
              <a:t>* couperen anticoagulantia ( </a:t>
            </a:r>
            <a:r>
              <a:rPr lang="nl-NL" dirty="0" err="1"/>
              <a:t>Cofact</a:t>
            </a:r>
            <a:r>
              <a:rPr lang="nl-NL" dirty="0"/>
              <a:t>, </a:t>
            </a:r>
            <a:r>
              <a:rPr lang="nl-NL" dirty="0" err="1"/>
              <a:t>vit.K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dirty="0"/>
              <a:t>* neurochirurgisch ingrijpen (decompressie, </a:t>
            </a:r>
            <a:r>
              <a:rPr lang="nl-NL" dirty="0" err="1"/>
              <a:t>coilen</a:t>
            </a:r>
            <a:r>
              <a:rPr lang="nl-NL" dirty="0"/>
              <a:t> bloedvat, </a:t>
            </a:r>
            <a:r>
              <a:rPr lang="nl-NL" dirty="0" err="1"/>
              <a:t>clippen</a:t>
            </a:r>
            <a:r>
              <a:rPr lang="nl-NL" dirty="0"/>
              <a:t> aneurysma)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09180B-EAAE-1D8A-386D-6426017D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314" y="4377986"/>
            <a:ext cx="2009775" cy="226695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56246AD-8675-1AFB-78B7-982D9A874E31}"/>
              </a:ext>
            </a:extLst>
          </p:cNvPr>
          <p:cNvCxnSpPr>
            <a:cxnSpLocks/>
          </p:cNvCxnSpPr>
          <p:nvPr/>
        </p:nvCxnSpPr>
        <p:spPr>
          <a:xfrm>
            <a:off x="7159609" y="4377986"/>
            <a:ext cx="2343705" cy="1028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9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9071F-95BF-609A-6061-873B9737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herseninfarct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18589D-18D5-F7E3-ED3C-AF9ABCDF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Een herseninfarct ontstaat door een tijdelijke of permanente afsluiting van een arterie in de hersenen waardoor het achterliggende hersenweefsel geen bloed en dus geen zuurstof krijgt</a:t>
            </a:r>
          </a:p>
          <a:p>
            <a:pPr marL="0" indent="0">
              <a:buNone/>
            </a:pPr>
            <a:r>
              <a:rPr lang="nl-NL" dirty="0"/>
              <a:t>Oorzaken:</a:t>
            </a:r>
          </a:p>
          <a:p>
            <a:r>
              <a:rPr lang="nl-NL" dirty="0"/>
              <a:t> atherosclerose</a:t>
            </a:r>
          </a:p>
          <a:p>
            <a:r>
              <a:rPr lang="nl-NL" dirty="0"/>
              <a:t> trombo-embolie (AF, hartinfarct, ritmestoornissen, mechanische hartklep)</a:t>
            </a:r>
          </a:p>
          <a:p>
            <a:r>
              <a:rPr lang="nl-NL" dirty="0"/>
              <a:t> bloedziekten (stollingsstoornissen)</a:t>
            </a:r>
          </a:p>
          <a:p>
            <a:r>
              <a:rPr lang="nl-NL" dirty="0"/>
              <a:t> lucht- vetembolie</a:t>
            </a:r>
          </a:p>
        </p:txBody>
      </p:sp>
    </p:spTree>
    <p:extLst>
      <p:ext uri="{BB962C8B-B14F-4D97-AF65-F5344CB8AC3E}">
        <p14:creationId xmlns:p14="http://schemas.microsoft.com/office/powerpoint/2010/main" val="149856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7DD39-D4BB-4DB4-E722-AEF99916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347CC-1232-DEE7-8A02-4217DE73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01" y="1636927"/>
            <a:ext cx="5170611" cy="4379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 trombolyse (Alteplase)</a:t>
            </a:r>
          </a:p>
          <a:p>
            <a:r>
              <a:rPr lang="nl-NL" dirty="0"/>
              <a:t> endovasculaire </a:t>
            </a:r>
            <a:r>
              <a:rPr lang="nl-NL" dirty="0" err="1"/>
              <a:t>trombectomie</a:t>
            </a:r>
            <a:endParaRPr lang="nl-NL" dirty="0"/>
          </a:p>
          <a:p>
            <a:r>
              <a:rPr lang="nl-NL" dirty="0"/>
              <a:t> secundaire preventie: </a:t>
            </a:r>
            <a:r>
              <a:rPr lang="nl-NL" dirty="0" err="1"/>
              <a:t>Plavix</a:t>
            </a:r>
            <a:r>
              <a:rPr lang="nl-NL" dirty="0"/>
              <a:t>/aspirine, statines (cholesterol), behandeling hoge bloeddruk, stoppen met roken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003015-A70E-22A2-3877-EE12D847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617" y="1636927"/>
            <a:ext cx="5092508" cy="33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66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77</TotalTime>
  <Words>551</Words>
  <Application>Microsoft Office PowerPoint</Application>
  <PresentationFormat>Breedbeeld</PresentationFormat>
  <Paragraphs>93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Circuit</vt:lpstr>
      <vt:lpstr>Hersen aandoeningen</vt:lpstr>
      <vt:lpstr>Fysiologie/anatomie</vt:lpstr>
      <vt:lpstr>Classificatie schedel-hersenletsel</vt:lpstr>
      <vt:lpstr>CVA (cerebro vasculair accident)</vt:lpstr>
      <vt:lpstr>hersenbloeding</vt:lpstr>
      <vt:lpstr>PowerPoint-presentatie</vt:lpstr>
      <vt:lpstr>PowerPoint-presentatie</vt:lpstr>
      <vt:lpstr>herseninfarct</vt:lpstr>
      <vt:lpstr>behandeling</vt:lpstr>
      <vt:lpstr>Sab (subarachnoidale bloeding)</vt:lpstr>
      <vt:lpstr>PowerPoint-presentatie</vt:lpstr>
      <vt:lpstr>FAST</vt:lpstr>
      <vt:lpstr>Trauma capitis </vt:lpstr>
      <vt:lpstr>hersenkneuzing</vt:lpstr>
      <vt:lpstr>schedelbasisfractuur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Corrie Bruintjes</dc:creator>
  <cp:lastModifiedBy>Lizette Bazen</cp:lastModifiedBy>
  <cp:revision>322</cp:revision>
  <dcterms:created xsi:type="dcterms:W3CDTF">2022-08-20T12:57:34Z</dcterms:created>
  <dcterms:modified xsi:type="dcterms:W3CDTF">2022-09-05T11:31:04Z</dcterms:modified>
</cp:coreProperties>
</file>